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bin" panose="020B0604020202020204" charset="0"/>
      <p:regular r:id="rId9"/>
    </p:embeddedFont>
    <p:embeddedFont>
      <p:font typeface="Cabin Bold Italics" panose="020B0604020202020204" charset="0"/>
      <p:regular r:id="rId10"/>
    </p:embeddedFont>
    <p:embeddedFont>
      <p:font typeface="Cabin Italics" panose="020B0604020202020204" charset="0"/>
      <p:regular r:id="rId11"/>
    </p:embeddedFont>
    <p:embeddedFont>
      <p:font typeface="Carlito" panose="020B0604020202020204" charset="0"/>
      <p:regular r:id="rId12"/>
    </p:embeddedFont>
    <p:embeddedFont>
      <p:font typeface="Faustina" panose="020B0604020202020204" charset="0"/>
      <p:regular r:id="rId13"/>
    </p:embeddedFont>
    <p:embeddedFont>
      <p:font typeface="Futura Display" panose="020B0604020202020204" charset="0"/>
      <p:regular r:id="rId14"/>
    </p:embeddedFont>
    <p:embeddedFont>
      <p:font typeface="Mr Dafoe" panose="020B0604020202020204" charset="0"/>
      <p:regular r:id="rId15"/>
    </p:embeddedFont>
    <p:embeddedFont>
      <p:font typeface="Noto Serif Display" panose="020B0604020202020204"/>
      <p:regular r:id="rId16"/>
    </p:embeddedFont>
    <p:embeddedFont>
      <p:font typeface="Radley" panose="020B0604020202020204" charset="0"/>
      <p:regular r:id="rId17"/>
    </p:embeddedFont>
    <p:embeddedFont>
      <p:font typeface="Radley Italic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4860580" y="3352800"/>
            <a:ext cx="8324850" cy="6934200"/>
            <a:chOff x="0" y="0"/>
            <a:chExt cx="1289737" cy="1074289"/>
          </a:xfrm>
        </p:grpSpPr>
        <p:sp>
          <p:nvSpPr>
            <p:cNvPr id="3" name="Freeform 3"/>
            <p:cNvSpPr/>
            <p:nvPr/>
          </p:nvSpPr>
          <p:spPr>
            <a:xfrm>
              <a:off x="0" y="0"/>
              <a:ext cx="1289737" cy="1074289"/>
            </a:xfrm>
            <a:custGeom>
              <a:avLst/>
              <a:gdLst/>
              <a:ahLst/>
              <a:cxnLst/>
              <a:rect l="l" t="t" r="r" b="b"/>
              <a:pathLst>
                <a:path w="1289737" h="1074289">
                  <a:moveTo>
                    <a:pt x="0" y="0"/>
                  </a:moveTo>
                  <a:lnTo>
                    <a:pt x="1289737" y="0"/>
                  </a:lnTo>
                  <a:lnTo>
                    <a:pt x="1289737" y="1074289"/>
                  </a:lnTo>
                  <a:lnTo>
                    <a:pt x="0" y="1074289"/>
                  </a:lnTo>
                  <a:close/>
                </a:path>
              </a:pathLst>
            </a:custGeom>
            <a:blipFill>
              <a:blip r:embed="rId2"/>
              <a:stretch>
                <a:fillRect l="-329" r="-329"/>
              </a:stretch>
            </a:blipFill>
          </p:spPr>
          <p:txBody>
            <a:bodyPr/>
            <a:lstStyle/>
            <a:p>
              <a:endParaRPr lang="en-US"/>
            </a:p>
          </p:txBody>
        </p:sp>
      </p:grpSp>
      <p:sp>
        <p:nvSpPr>
          <p:cNvPr id="4" name="TextBox 4"/>
          <p:cNvSpPr txBox="1"/>
          <p:nvPr/>
        </p:nvSpPr>
        <p:spPr>
          <a:xfrm>
            <a:off x="666750" y="828675"/>
            <a:ext cx="16954500" cy="1176040"/>
          </a:xfrm>
          <a:prstGeom prst="rect">
            <a:avLst/>
          </a:prstGeom>
        </p:spPr>
        <p:txBody>
          <a:bodyPr lIns="0" tIns="0" rIns="0" bIns="0" rtlCol="0" anchor="t">
            <a:spAutoFit/>
          </a:bodyPr>
          <a:lstStyle/>
          <a:p>
            <a:pPr marL="0" lvl="0" indent="0" algn="ctr">
              <a:lnSpc>
                <a:spcPts val="8800"/>
              </a:lnSpc>
            </a:pPr>
            <a:r>
              <a:rPr lang="en-US" sz="8800" spc="-176" dirty="0">
                <a:solidFill>
                  <a:srgbClr val="40514E"/>
                </a:solidFill>
                <a:latin typeface="Cabin"/>
                <a:ea typeface="Cabin"/>
                <a:cs typeface="Cabin"/>
                <a:sym typeface="Cabin"/>
              </a:rPr>
              <a:t>Website </a:t>
            </a:r>
            <a:r>
              <a:rPr lang="en-US" sz="8800" spc="-176" dirty="0" err="1">
                <a:solidFill>
                  <a:srgbClr val="40514E"/>
                </a:solidFill>
                <a:latin typeface="Cabin"/>
                <a:ea typeface="Cabin"/>
                <a:cs typeface="Cabin"/>
                <a:sym typeface="Cabin"/>
              </a:rPr>
              <a:t>bán</a:t>
            </a:r>
            <a:r>
              <a:rPr lang="en-US" sz="8800" spc="-176" dirty="0">
                <a:solidFill>
                  <a:srgbClr val="40514E"/>
                </a:solidFill>
                <a:latin typeface="Cabin"/>
                <a:ea typeface="Cabin"/>
                <a:cs typeface="Cabin"/>
                <a:sym typeface="Cabin"/>
              </a:rPr>
              <a:t> </a:t>
            </a:r>
            <a:r>
              <a:rPr lang="en-US" sz="8800" spc="-176" dirty="0" err="1">
                <a:solidFill>
                  <a:srgbClr val="40514E"/>
                </a:solidFill>
                <a:latin typeface="Cabin"/>
                <a:ea typeface="Cabin"/>
                <a:cs typeface="Cabin"/>
                <a:sym typeface="Cabin"/>
              </a:rPr>
              <a:t>hàng</a:t>
            </a:r>
            <a:r>
              <a:rPr lang="en-US" sz="8800" spc="-176" dirty="0">
                <a:solidFill>
                  <a:srgbClr val="40514E"/>
                </a:solidFill>
                <a:latin typeface="Cabin"/>
                <a:ea typeface="Cabin"/>
                <a:cs typeface="Cabin"/>
                <a:sym typeface="Cabin"/>
              </a:rPr>
              <a:t> </a:t>
            </a:r>
            <a:r>
              <a:rPr lang="en-US" sz="8800" spc="-176" dirty="0" err="1">
                <a:solidFill>
                  <a:srgbClr val="40514E"/>
                </a:solidFill>
                <a:latin typeface="Cabin"/>
                <a:ea typeface="Cabin"/>
                <a:cs typeface="Cabin"/>
                <a:sym typeface="Cabin"/>
              </a:rPr>
              <a:t>quần</a:t>
            </a:r>
            <a:r>
              <a:rPr lang="en-US" sz="8800" spc="-176" dirty="0">
                <a:solidFill>
                  <a:srgbClr val="40514E"/>
                </a:solidFill>
                <a:latin typeface="Cabin"/>
                <a:ea typeface="Cabin"/>
                <a:cs typeface="Cabin"/>
                <a:sym typeface="Cabin"/>
              </a:rPr>
              <a:t> </a:t>
            </a:r>
            <a:r>
              <a:rPr lang="en-US" sz="8800" spc="-176" dirty="0" err="1">
                <a:solidFill>
                  <a:srgbClr val="40514E"/>
                </a:solidFill>
                <a:latin typeface="Cabin"/>
                <a:ea typeface="Cabin"/>
                <a:cs typeface="Cabin"/>
                <a:sym typeface="Cabin"/>
              </a:rPr>
              <a:t>áo</a:t>
            </a:r>
            <a:r>
              <a:rPr lang="en-US" sz="8800" spc="-176" dirty="0">
                <a:solidFill>
                  <a:srgbClr val="40514E"/>
                </a:solidFill>
                <a:latin typeface="Cabin"/>
                <a:ea typeface="Cabin"/>
                <a:cs typeface="Cabin"/>
                <a:sym typeface="Cabin"/>
              </a:rPr>
              <a:t> </a:t>
            </a:r>
            <a:r>
              <a:rPr lang="en-US" sz="8800" spc="-176" dirty="0" err="1">
                <a:solidFill>
                  <a:srgbClr val="40514E"/>
                </a:solidFill>
                <a:latin typeface="Cabin"/>
                <a:ea typeface="Cabin"/>
                <a:cs typeface="Cabin"/>
                <a:sym typeface="Cabin"/>
              </a:rPr>
              <a:t>thời</a:t>
            </a:r>
            <a:r>
              <a:rPr lang="en-US" sz="8800" spc="-176" dirty="0">
                <a:solidFill>
                  <a:srgbClr val="40514E"/>
                </a:solidFill>
                <a:latin typeface="Cabin"/>
                <a:ea typeface="Cabin"/>
                <a:cs typeface="Cabin"/>
                <a:sym typeface="Cabin"/>
              </a:rPr>
              <a:t> </a:t>
            </a:r>
            <a:r>
              <a:rPr lang="en-US" sz="8800" spc="-176" dirty="0" err="1">
                <a:solidFill>
                  <a:srgbClr val="40514E"/>
                </a:solidFill>
                <a:latin typeface="Cabin"/>
                <a:ea typeface="Cabin"/>
                <a:cs typeface="Cabin"/>
                <a:sym typeface="Cabin"/>
              </a:rPr>
              <a:t>trang</a:t>
            </a:r>
            <a:endParaRPr lang="en-US" sz="8800" spc="-176" dirty="0">
              <a:solidFill>
                <a:srgbClr val="40514E"/>
              </a:solidFill>
              <a:latin typeface="Cabin"/>
              <a:ea typeface="Cabin"/>
              <a:cs typeface="Cabin"/>
              <a:sym typeface="Cabin"/>
            </a:endParaRPr>
          </a:p>
        </p:txBody>
      </p:sp>
      <p:grpSp>
        <p:nvGrpSpPr>
          <p:cNvPr id="5" name="Group 5"/>
          <p:cNvGrpSpPr/>
          <p:nvPr/>
        </p:nvGrpSpPr>
        <p:grpSpPr>
          <a:xfrm>
            <a:off x="375392" y="3917226"/>
            <a:ext cx="4010025" cy="4528441"/>
            <a:chOff x="0" y="0"/>
            <a:chExt cx="5346700" cy="6037921"/>
          </a:xfrm>
        </p:grpSpPr>
        <p:sp>
          <p:nvSpPr>
            <p:cNvPr id="6" name="TextBox 6"/>
            <p:cNvSpPr txBox="1"/>
            <p:nvPr/>
          </p:nvSpPr>
          <p:spPr>
            <a:xfrm>
              <a:off x="242593" y="1247693"/>
              <a:ext cx="4757261" cy="4790228"/>
            </a:xfrm>
            <a:prstGeom prst="rect">
              <a:avLst/>
            </a:prstGeom>
          </p:spPr>
          <p:txBody>
            <a:bodyPr lIns="0" tIns="0" rIns="0" bIns="0" rtlCol="0" anchor="t">
              <a:spAutoFit/>
            </a:bodyPr>
            <a:lstStyle/>
            <a:p>
              <a:pPr marL="561341" lvl="1" indent="-280670" algn="l">
                <a:lnSpc>
                  <a:spcPts val="2600"/>
                </a:lnSpc>
                <a:buFont typeface="Arial"/>
                <a:buChar char="•"/>
              </a:pPr>
              <a:r>
                <a:rPr lang="en-US" sz="2600">
                  <a:solidFill>
                    <a:srgbClr val="40514E"/>
                  </a:solidFill>
                  <a:latin typeface="Cabin"/>
                  <a:ea typeface="Cabin"/>
                  <a:cs typeface="Cabin"/>
                  <a:sym typeface="Cabin"/>
                </a:rPr>
                <a:t>Trần Văn Bun</a:t>
              </a:r>
            </a:p>
            <a:p>
              <a:pPr algn="l">
                <a:lnSpc>
                  <a:spcPts val="2600"/>
                </a:lnSpc>
              </a:pPr>
              <a:endParaRPr lang="en-US" sz="2600">
                <a:solidFill>
                  <a:srgbClr val="40514E"/>
                </a:solidFill>
                <a:latin typeface="Cabin"/>
                <a:ea typeface="Cabin"/>
                <a:cs typeface="Cabin"/>
                <a:sym typeface="Cabin"/>
              </a:endParaRPr>
            </a:p>
            <a:p>
              <a:pPr marL="561341" lvl="1" indent="-280670" algn="l">
                <a:lnSpc>
                  <a:spcPts val="2600"/>
                </a:lnSpc>
                <a:buFont typeface="Arial"/>
                <a:buChar char="•"/>
              </a:pPr>
              <a:r>
                <a:rPr lang="en-US" sz="2600">
                  <a:solidFill>
                    <a:srgbClr val="40514E"/>
                  </a:solidFill>
                  <a:latin typeface="Cabin"/>
                  <a:ea typeface="Cabin"/>
                  <a:cs typeface="Cabin"/>
                  <a:sym typeface="Cabin"/>
                </a:rPr>
                <a:t>Nguyễn Võ Quốc Đạt </a:t>
              </a:r>
            </a:p>
            <a:p>
              <a:pPr algn="l">
                <a:lnSpc>
                  <a:spcPts val="2600"/>
                </a:lnSpc>
              </a:pPr>
              <a:endParaRPr lang="en-US" sz="2600">
                <a:solidFill>
                  <a:srgbClr val="40514E"/>
                </a:solidFill>
                <a:latin typeface="Cabin"/>
                <a:ea typeface="Cabin"/>
                <a:cs typeface="Cabin"/>
                <a:sym typeface="Cabin"/>
              </a:endParaRPr>
            </a:p>
            <a:p>
              <a:pPr marL="561341" lvl="1" indent="-280670" algn="l">
                <a:lnSpc>
                  <a:spcPts val="2600"/>
                </a:lnSpc>
                <a:buFont typeface="Arial"/>
                <a:buChar char="•"/>
              </a:pPr>
              <a:r>
                <a:rPr lang="en-US" sz="2600">
                  <a:solidFill>
                    <a:srgbClr val="40514E"/>
                  </a:solidFill>
                  <a:latin typeface="Cabin"/>
                  <a:ea typeface="Cabin"/>
                  <a:cs typeface="Cabin"/>
                  <a:sym typeface="Cabin"/>
                </a:rPr>
                <a:t>Phan Thị Gia Hân</a:t>
              </a:r>
            </a:p>
            <a:p>
              <a:pPr algn="l">
                <a:lnSpc>
                  <a:spcPts val="2600"/>
                </a:lnSpc>
              </a:pPr>
              <a:endParaRPr lang="en-US" sz="2600">
                <a:solidFill>
                  <a:srgbClr val="40514E"/>
                </a:solidFill>
                <a:latin typeface="Cabin"/>
                <a:ea typeface="Cabin"/>
                <a:cs typeface="Cabin"/>
                <a:sym typeface="Cabin"/>
              </a:endParaRPr>
            </a:p>
            <a:p>
              <a:pPr marL="561341" lvl="1" indent="-280670" algn="l">
                <a:lnSpc>
                  <a:spcPts val="2600"/>
                </a:lnSpc>
                <a:buFont typeface="Arial"/>
                <a:buChar char="•"/>
              </a:pPr>
              <a:r>
                <a:rPr lang="en-US" sz="2600">
                  <a:solidFill>
                    <a:srgbClr val="40514E"/>
                  </a:solidFill>
                  <a:latin typeface="Cabin"/>
                  <a:ea typeface="Cabin"/>
                  <a:cs typeface="Cabin"/>
                  <a:sym typeface="Cabin"/>
                </a:rPr>
                <a:t>Đỗ Thanh Tùng</a:t>
              </a:r>
            </a:p>
            <a:p>
              <a:pPr algn="l">
                <a:lnSpc>
                  <a:spcPts val="2600"/>
                </a:lnSpc>
              </a:pPr>
              <a:endParaRPr lang="en-US" sz="2600">
                <a:solidFill>
                  <a:srgbClr val="40514E"/>
                </a:solidFill>
                <a:latin typeface="Cabin"/>
                <a:ea typeface="Cabin"/>
                <a:cs typeface="Cabin"/>
                <a:sym typeface="Cabin"/>
              </a:endParaRPr>
            </a:p>
            <a:p>
              <a:pPr marL="561341" lvl="1" indent="-280670" algn="l">
                <a:lnSpc>
                  <a:spcPts val="2600"/>
                </a:lnSpc>
                <a:buFont typeface="Arial"/>
                <a:buChar char="•"/>
              </a:pPr>
              <a:r>
                <a:rPr lang="en-US" sz="2600">
                  <a:solidFill>
                    <a:srgbClr val="40514E"/>
                  </a:solidFill>
                  <a:latin typeface="Cabin"/>
                  <a:ea typeface="Cabin"/>
                  <a:cs typeface="Cabin"/>
                  <a:sym typeface="Cabin"/>
                </a:rPr>
                <a:t>Phan Minh Trúc</a:t>
              </a:r>
            </a:p>
            <a:p>
              <a:pPr algn="l">
                <a:lnSpc>
                  <a:spcPts val="2600"/>
                </a:lnSpc>
              </a:pPr>
              <a:r>
                <a:rPr lang="en-US" sz="2600">
                  <a:solidFill>
                    <a:srgbClr val="40514E"/>
                  </a:solidFill>
                  <a:latin typeface="Cabin"/>
                  <a:ea typeface="Cabin"/>
                  <a:cs typeface="Cabin"/>
                  <a:sym typeface="Cabin"/>
                </a:rPr>
                <a:t> </a:t>
              </a:r>
            </a:p>
            <a:p>
              <a:pPr algn="l">
                <a:lnSpc>
                  <a:spcPts val="2600"/>
                </a:lnSpc>
              </a:pPr>
              <a:endParaRPr lang="en-US" sz="2600">
                <a:solidFill>
                  <a:srgbClr val="40514E"/>
                </a:solidFill>
                <a:latin typeface="Cabin"/>
                <a:ea typeface="Cabin"/>
                <a:cs typeface="Cabin"/>
                <a:sym typeface="Cabin"/>
              </a:endParaRPr>
            </a:p>
          </p:txBody>
        </p:sp>
        <p:sp>
          <p:nvSpPr>
            <p:cNvPr id="7" name="TextBox 7"/>
            <p:cNvSpPr txBox="1"/>
            <p:nvPr/>
          </p:nvSpPr>
          <p:spPr>
            <a:xfrm>
              <a:off x="0" y="57150"/>
              <a:ext cx="5346700" cy="462703"/>
            </a:xfrm>
            <a:prstGeom prst="rect">
              <a:avLst/>
            </a:prstGeom>
          </p:spPr>
          <p:txBody>
            <a:bodyPr lIns="0" tIns="0" rIns="0" bIns="0" rtlCol="0" anchor="t">
              <a:spAutoFit/>
            </a:bodyPr>
            <a:lstStyle/>
            <a:p>
              <a:pPr marL="0" lvl="0" indent="0" algn="l">
                <a:lnSpc>
                  <a:spcPts val="2599"/>
                </a:lnSpc>
              </a:pPr>
              <a:r>
                <a:rPr lang="en-US" sz="2599" b="1" i="1">
                  <a:solidFill>
                    <a:srgbClr val="40514E"/>
                  </a:solidFill>
                  <a:latin typeface="Cabin Bold Italics"/>
                  <a:ea typeface="Cabin Bold Italics"/>
                  <a:cs typeface="Cabin Bold Italics"/>
                  <a:sym typeface="Cabin Bold Italics"/>
                </a:rPr>
                <a:t>Các thành viên của nhóm:</a:t>
              </a:r>
            </a:p>
          </p:txBody>
        </p:sp>
      </p:grpSp>
      <p:grpSp>
        <p:nvGrpSpPr>
          <p:cNvPr id="8" name="Group 8"/>
          <p:cNvGrpSpPr/>
          <p:nvPr/>
        </p:nvGrpSpPr>
        <p:grpSpPr>
          <a:xfrm>
            <a:off x="12735444" y="6004561"/>
            <a:ext cx="5270442" cy="1627585"/>
            <a:chOff x="0" y="0"/>
            <a:chExt cx="7027255" cy="2170113"/>
          </a:xfrm>
        </p:grpSpPr>
        <p:sp>
          <p:nvSpPr>
            <p:cNvPr id="9" name="TextBox 9"/>
            <p:cNvSpPr txBox="1"/>
            <p:nvPr/>
          </p:nvSpPr>
          <p:spPr>
            <a:xfrm>
              <a:off x="319403" y="-104775"/>
              <a:ext cx="6033678" cy="626321"/>
            </a:xfrm>
            <a:prstGeom prst="rect">
              <a:avLst/>
            </a:prstGeom>
          </p:spPr>
          <p:txBody>
            <a:bodyPr lIns="0" tIns="0" rIns="0" bIns="0" rtlCol="0" anchor="t">
              <a:spAutoFit/>
            </a:bodyPr>
            <a:lstStyle/>
            <a:p>
              <a:pPr marL="0" lvl="0" indent="0" algn="r">
                <a:lnSpc>
                  <a:spcPts val="3640"/>
                </a:lnSpc>
                <a:spcBef>
                  <a:spcPct val="0"/>
                </a:spcBef>
              </a:pPr>
              <a:r>
                <a:rPr lang="en-US" sz="2600" spc="345">
                  <a:solidFill>
                    <a:srgbClr val="40514E"/>
                  </a:solidFill>
                  <a:latin typeface="Carlito"/>
                  <a:ea typeface="Carlito"/>
                  <a:cs typeface="Carlito"/>
                  <a:sym typeface="Carlito"/>
                </a:rPr>
                <a:t>GIẢNG VIÊN HƯỚNG DẪN</a:t>
              </a:r>
            </a:p>
          </p:txBody>
        </p:sp>
        <p:sp>
          <p:nvSpPr>
            <p:cNvPr id="10" name="TextBox 10"/>
            <p:cNvSpPr txBox="1"/>
            <p:nvPr/>
          </p:nvSpPr>
          <p:spPr>
            <a:xfrm>
              <a:off x="0" y="721571"/>
              <a:ext cx="6033678" cy="626321"/>
            </a:xfrm>
            <a:prstGeom prst="rect">
              <a:avLst/>
            </a:prstGeom>
          </p:spPr>
          <p:txBody>
            <a:bodyPr lIns="0" tIns="0" rIns="0" bIns="0" rtlCol="0" anchor="t">
              <a:spAutoFit/>
            </a:bodyPr>
            <a:lstStyle/>
            <a:p>
              <a:pPr marL="0" lvl="0" indent="0" algn="r">
                <a:lnSpc>
                  <a:spcPts val="3640"/>
                </a:lnSpc>
                <a:spcBef>
                  <a:spcPct val="0"/>
                </a:spcBef>
              </a:pPr>
              <a:r>
                <a:rPr lang="en-US" sz="2600" spc="345">
                  <a:solidFill>
                    <a:srgbClr val="40514E"/>
                  </a:solidFill>
                  <a:latin typeface="Carlito"/>
                  <a:ea typeface="Carlito"/>
                  <a:cs typeface="Carlito"/>
                  <a:sym typeface="Carlito"/>
                </a:rPr>
                <a:t>THS. VŨ QUANG DŨNG</a:t>
              </a:r>
            </a:p>
          </p:txBody>
        </p:sp>
        <p:sp>
          <p:nvSpPr>
            <p:cNvPr id="11" name="TextBox 11"/>
            <p:cNvSpPr txBox="1"/>
            <p:nvPr/>
          </p:nvSpPr>
          <p:spPr>
            <a:xfrm>
              <a:off x="993577" y="1543792"/>
              <a:ext cx="6033678" cy="626321"/>
            </a:xfrm>
            <a:prstGeom prst="rect">
              <a:avLst/>
            </a:prstGeom>
          </p:spPr>
          <p:txBody>
            <a:bodyPr lIns="0" tIns="0" rIns="0" bIns="0" rtlCol="0" anchor="t">
              <a:spAutoFit/>
            </a:bodyPr>
            <a:lstStyle/>
            <a:p>
              <a:pPr marL="0" lvl="0" indent="0" algn="r">
                <a:lnSpc>
                  <a:spcPts val="3640"/>
                </a:lnSpc>
                <a:spcBef>
                  <a:spcPct val="0"/>
                </a:spcBef>
              </a:pPr>
              <a:r>
                <a:rPr lang="en-US" sz="2600" spc="345">
                  <a:solidFill>
                    <a:srgbClr val="40514E"/>
                  </a:solidFill>
                  <a:latin typeface="Carlito"/>
                  <a:ea typeface="Carlito"/>
                  <a:cs typeface="Carlito"/>
                  <a:sym typeface="Carlito"/>
                </a:rPr>
                <a:t>THS.NGUYỄN XUÂN QUẾ </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10429875" y="0"/>
            <a:ext cx="7858125" cy="102870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262691" y="0"/>
            <a:ext cx="7767757" cy="9077325"/>
            <a:chOff x="0" y="0"/>
            <a:chExt cx="10357009" cy="12103100"/>
          </a:xfrm>
        </p:grpSpPr>
        <p:sp>
          <p:nvSpPr>
            <p:cNvPr id="5" name="TextBox 5"/>
            <p:cNvSpPr txBox="1"/>
            <p:nvPr/>
          </p:nvSpPr>
          <p:spPr>
            <a:xfrm>
              <a:off x="355709" y="57150"/>
              <a:ext cx="9614826" cy="13584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40514E"/>
                  </a:solidFill>
                  <a:latin typeface="Radley Italics"/>
                  <a:ea typeface="Radley Italics"/>
                  <a:cs typeface="Radley Italics"/>
                  <a:sym typeface="Radley Italics"/>
                </a:rPr>
                <a:t>Tổng quan dự án</a:t>
              </a:r>
            </a:p>
          </p:txBody>
        </p:sp>
        <p:sp>
          <p:nvSpPr>
            <p:cNvPr id="6" name="TextBox 6"/>
            <p:cNvSpPr txBox="1"/>
            <p:nvPr/>
          </p:nvSpPr>
          <p:spPr>
            <a:xfrm>
              <a:off x="355709" y="2397125"/>
              <a:ext cx="9614826" cy="3343275"/>
            </a:xfrm>
            <a:prstGeom prst="rect">
              <a:avLst/>
            </a:prstGeom>
          </p:spPr>
          <p:txBody>
            <a:bodyPr lIns="0" tIns="0" rIns="0" bIns="0" rtlCol="0" anchor="t">
              <a:spAutoFit/>
            </a:bodyPr>
            <a:lstStyle/>
            <a:p>
              <a:pPr marL="0" lvl="0" indent="0" algn="l">
                <a:lnSpc>
                  <a:spcPts val="3360"/>
                </a:lnSpc>
                <a:spcBef>
                  <a:spcPct val="0"/>
                </a:spcBef>
              </a:pPr>
              <a:r>
                <a:rPr lang="en-US" sz="2800">
                  <a:solidFill>
                    <a:srgbClr val="40514E"/>
                  </a:solidFill>
                  <a:latin typeface="Faustina"/>
                  <a:ea typeface="Faustina"/>
                  <a:cs typeface="Faustina"/>
                  <a:sym typeface="Faustina"/>
                </a:rPr>
                <a:t>Dự </a:t>
              </a:r>
              <a:r>
                <a:rPr lang="en-US" sz="2800" u="none">
                  <a:solidFill>
                    <a:srgbClr val="40514E"/>
                  </a:solidFill>
                  <a:latin typeface="Faustina"/>
                  <a:ea typeface="Faustina"/>
                  <a:cs typeface="Faustina"/>
                  <a:sym typeface="Faustina"/>
                </a:rPr>
                <a:t>án Website bán hàng quần áo thời trang online được xây dựng nhằm tạo ra một nền tảng thương mại điện tử hiện đại, hỗ trợ người tiêu dùng mua sắm trực tuyến dễ dàng, đồng thời giúp doanh nghiệp mở rộng thị trường và quản lý hiệu quả hoạt động kinh doanh.</a:t>
              </a:r>
            </a:p>
          </p:txBody>
        </p:sp>
        <p:sp>
          <p:nvSpPr>
            <p:cNvPr id="7" name="AutoShape 7"/>
            <p:cNvSpPr/>
            <p:nvPr/>
          </p:nvSpPr>
          <p:spPr>
            <a:xfrm>
              <a:off x="329383" y="1901614"/>
              <a:ext cx="9614826" cy="0"/>
            </a:xfrm>
            <a:prstGeom prst="line">
              <a:avLst/>
            </a:prstGeom>
            <a:ln w="25400" cap="flat">
              <a:solidFill>
                <a:srgbClr val="40514E"/>
              </a:solidFill>
              <a:prstDash val="solid"/>
              <a:headEnd type="none" w="sm" len="sm"/>
              <a:tailEnd type="none" w="sm" len="sm"/>
            </a:ln>
          </p:spPr>
          <p:txBody>
            <a:bodyPr/>
            <a:lstStyle/>
            <a:p>
              <a:endParaRPr lang="en-US"/>
            </a:p>
          </p:txBody>
        </p:sp>
        <p:sp>
          <p:nvSpPr>
            <p:cNvPr id="8" name="TextBox 8"/>
            <p:cNvSpPr txBox="1"/>
            <p:nvPr/>
          </p:nvSpPr>
          <p:spPr>
            <a:xfrm>
              <a:off x="0" y="6375400"/>
              <a:ext cx="10357009" cy="5727700"/>
            </a:xfrm>
            <a:prstGeom prst="rect">
              <a:avLst/>
            </a:prstGeom>
          </p:spPr>
          <p:txBody>
            <a:bodyPr lIns="0" tIns="0" rIns="0" bIns="0" rtlCol="0" anchor="t">
              <a:spAutoFit/>
            </a:bodyPr>
            <a:lstStyle/>
            <a:p>
              <a:pPr algn="l">
                <a:lnSpc>
                  <a:spcPts val="2400"/>
                </a:lnSpc>
              </a:pPr>
              <a:endParaRPr/>
            </a:p>
            <a:p>
              <a:pPr algn="l">
                <a:lnSpc>
                  <a:spcPts val="2400"/>
                </a:lnSpc>
              </a:pPr>
              <a:r>
                <a:rPr lang="en-US" sz="2000">
                  <a:solidFill>
                    <a:srgbClr val="40514E"/>
                  </a:solidFill>
                  <a:latin typeface="Carlito"/>
                  <a:ea typeface="Carlito"/>
                  <a:cs typeface="Carlito"/>
                  <a:sym typeface="Carlito"/>
                </a:rPr>
                <a:t>🎯 Các mục tiêu chính:</a:t>
              </a:r>
            </a:p>
            <a:p>
              <a:pPr algn="l">
                <a:lnSpc>
                  <a:spcPts val="2400"/>
                </a:lnSpc>
              </a:pPr>
              <a:r>
                <a:rPr lang="en-US" sz="2000">
                  <a:solidFill>
                    <a:srgbClr val="40514E"/>
                  </a:solidFill>
                  <a:latin typeface="Carlito"/>
                  <a:ea typeface="Carlito"/>
                  <a:cs typeface="Carlito"/>
                  <a:sym typeface="Carlito"/>
                </a:rPr>
                <a:t>1️⃣ Nền tảng mua sắm tiện lợi &amp; an toàn</a:t>
              </a:r>
            </a:p>
            <a:p>
              <a:pPr algn="l">
                <a:lnSpc>
                  <a:spcPts val="2400"/>
                </a:lnSpc>
              </a:pPr>
              <a:r>
                <a:rPr lang="en-US" sz="2000">
                  <a:solidFill>
                    <a:srgbClr val="40514E"/>
                  </a:solidFill>
                  <a:latin typeface="Carlito"/>
                  <a:ea typeface="Carlito"/>
                  <a:cs typeface="Carlito"/>
                  <a:sym typeface="Carlito"/>
                </a:rPr>
                <a:t>Giúp người dùng tìm kiếm, lựa chọn và đặt mua sản phẩm mọi lúc, mọi nơi.</a:t>
              </a:r>
            </a:p>
            <a:p>
              <a:pPr algn="l">
                <a:lnSpc>
                  <a:spcPts val="2400"/>
                </a:lnSpc>
              </a:pPr>
              <a:r>
                <a:rPr lang="en-US" sz="2000">
                  <a:solidFill>
                    <a:srgbClr val="40514E"/>
                  </a:solidFill>
                  <a:latin typeface="Carlito"/>
                  <a:ea typeface="Carlito"/>
                  <a:cs typeface="Carlito"/>
                  <a:sym typeface="Carlito"/>
                </a:rPr>
                <a:t>Cung cấp thông tin sản phẩm chi tiết: giá, hình ảnh, mô tả, đánh giá.</a:t>
              </a:r>
            </a:p>
            <a:p>
              <a:pPr algn="l">
                <a:lnSpc>
                  <a:spcPts val="2400"/>
                </a:lnSpc>
              </a:pPr>
              <a:r>
                <a:rPr lang="en-US" sz="2000">
                  <a:solidFill>
                    <a:srgbClr val="40514E"/>
                  </a:solidFill>
                  <a:latin typeface="Carlito"/>
                  <a:ea typeface="Carlito"/>
                  <a:cs typeface="Carlito"/>
                  <a:sym typeface="Carlito"/>
                </a:rPr>
                <a:t>Đảm bảo bảo mật dữ liệu cá nhân và thanh toán.</a:t>
              </a:r>
            </a:p>
            <a:p>
              <a:pPr algn="l">
                <a:lnSpc>
                  <a:spcPts val="2400"/>
                </a:lnSpc>
              </a:pPr>
              <a:r>
                <a:rPr lang="en-US" sz="2000">
                  <a:solidFill>
                    <a:srgbClr val="40514E"/>
                  </a:solidFill>
                  <a:latin typeface="Carlito"/>
                  <a:ea typeface="Carlito"/>
                  <a:cs typeface="Carlito"/>
                  <a:sym typeface="Carlito"/>
                </a:rPr>
                <a:t>2️⃣ Hỗ trợ doanh nghiệp trong quản lý &amp; vận hành</a:t>
              </a:r>
            </a:p>
            <a:p>
              <a:pPr algn="l">
                <a:lnSpc>
                  <a:spcPts val="2400"/>
                </a:lnSpc>
              </a:pPr>
              <a:r>
                <a:rPr lang="en-US" sz="2000">
                  <a:solidFill>
                    <a:srgbClr val="40514E"/>
                  </a:solidFill>
                  <a:latin typeface="Carlito"/>
                  <a:ea typeface="Carlito"/>
                  <a:cs typeface="Carlito"/>
                  <a:sym typeface="Carlito"/>
                </a:rPr>
                <a:t>Quản lý sản phẩm, đơn hàng, khách hàng, doanh thu.</a:t>
              </a:r>
            </a:p>
            <a:p>
              <a:pPr algn="l">
                <a:lnSpc>
                  <a:spcPts val="2400"/>
                </a:lnSpc>
              </a:pPr>
              <a:r>
                <a:rPr lang="en-US" sz="2000">
                  <a:solidFill>
                    <a:srgbClr val="40514E"/>
                  </a:solidFill>
                  <a:latin typeface="Carlito"/>
                  <a:ea typeface="Carlito"/>
                  <a:cs typeface="Carlito"/>
                  <a:sym typeface="Carlito"/>
                </a:rPr>
                <a:t>Giảm chi phí, tăng hiệu quả vận hành.</a:t>
              </a:r>
            </a:p>
            <a:p>
              <a:pPr algn="l">
                <a:lnSpc>
                  <a:spcPts val="2400"/>
                </a:lnSpc>
              </a:pPr>
              <a:r>
                <a:rPr lang="en-US" sz="2000">
                  <a:solidFill>
                    <a:srgbClr val="40514E"/>
                  </a:solidFill>
                  <a:latin typeface="Carlito"/>
                  <a:ea typeface="Carlito"/>
                  <a:cs typeface="Carlito"/>
                  <a:sym typeface="Carlito"/>
                </a:rPr>
                <a:t>Cung cấp báo cáo thống kê để phân tích kinh doanh.</a:t>
              </a:r>
            </a:p>
            <a:p>
              <a:pPr algn="l">
                <a:lnSpc>
                  <a:spcPts val="2400"/>
                </a:lnSpc>
              </a:pPr>
              <a:r>
                <a:rPr lang="en-US" sz="2000">
                  <a:solidFill>
                    <a:srgbClr val="40514E"/>
                  </a:solidFill>
                  <a:latin typeface="Carlito"/>
                  <a:ea typeface="Carlito"/>
                  <a:cs typeface="Carlito"/>
                  <a:sym typeface="Carlito"/>
                </a:rPr>
                <a:t>3️⃣ Trải nghiệm người dùng tối ưu</a:t>
              </a:r>
            </a:p>
            <a:p>
              <a:pPr algn="l">
                <a:lnSpc>
                  <a:spcPts val="2400"/>
                </a:lnSpc>
              </a:pPr>
              <a:r>
                <a:rPr lang="en-US" sz="2000">
                  <a:solidFill>
                    <a:srgbClr val="40514E"/>
                  </a:solidFill>
                  <a:latin typeface="Carlito"/>
                  <a:ea typeface="Carlito"/>
                  <a:cs typeface="Carlito"/>
                  <a:sym typeface="Carlito"/>
                </a:rPr>
                <a:t>Giao diện thân thiện, trực quan, dễ thao tác.</a:t>
              </a:r>
            </a:p>
            <a:p>
              <a:pPr algn="l">
                <a:lnSpc>
                  <a:spcPts val="2400"/>
                </a:lnSpc>
              </a:pPr>
              <a:r>
                <a:rPr lang="en-US" sz="2000">
                  <a:solidFill>
                    <a:srgbClr val="40514E"/>
                  </a:solidFill>
                  <a:latin typeface="Carlito"/>
                  <a:ea typeface="Carlito"/>
                  <a:cs typeface="Carlito"/>
                  <a:sym typeface="Carlito"/>
                </a:rPr>
                <a:t>Hỗ trợ giỏ hàng, thanh toán, đánh giá sản phẩm, theo dõi đơn hàng.</a:t>
              </a:r>
            </a:p>
            <a:p>
              <a:pPr algn="l">
                <a:lnSpc>
                  <a:spcPts val="2400"/>
                </a:lnSpc>
              </a:pPr>
              <a:endParaRPr lang="en-US" sz="2000">
                <a:solidFill>
                  <a:srgbClr val="40514E"/>
                </a:solidFill>
                <a:latin typeface="Carlito"/>
                <a:ea typeface="Carlito"/>
                <a:cs typeface="Carlito"/>
                <a:sym typeface="Carlito"/>
              </a:endParaRPr>
            </a:p>
          </p:txBody>
        </p:sp>
      </p:gr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596458"/>
            <a:ext cx="9144000" cy="4697730"/>
            <a:chOff x="0" y="0"/>
            <a:chExt cx="3173090" cy="1630175"/>
          </a:xfrm>
        </p:grpSpPr>
        <p:sp>
          <p:nvSpPr>
            <p:cNvPr id="3" name="Freeform 3"/>
            <p:cNvSpPr/>
            <p:nvPr/>
          </p:nvSpPr>
          <p:spPr>
            <a:xfrm>
              <a:off x="0" y="0"/>
              <a:ext cx="3173090" cy="1630175"/>
            </a:xfrm>
            <a:custGeom>
              <a:avLst/>
              <a:gdLst/>
              <a:ahLst/>
              <a:cxnLst/>
              <a:rect l="l" t="t" r="r" b="b"/>
              <a:pathLst>
                <a:path w="3173090" h="1630175">
                  <a:moveTo>
                    <a:pt x="0" y="0"/>
                  </a:moveTo>
                  <a:lnTo>
                    <a:pt x="3173090" y="0"/>
                  </a:lnTo>
                  <a:lnTo>
                    <a:pt x="3173090" y="1630175"/>
                  </a:lnTo>
                  <a:lnTo>
                    <a:pt x="0" y="1630175"/>
                  </a:lnTo>
                  <a:close/>
                </a:path>
              </a:pathLst>
            </a:custGeom>
            <a:blipFill>
              <a:blip r:embed="rId2"/>
              <a:stretch>
                <a:fillRect t="-729" b="-729"/>
              </a:stretch>
            </a:blipFill>
          </p:spPr>
          <p:txBody>
            <a:bodyPr/>
            <a:lstStyle/>
            <a:p>
              <a:endParaRPr lang="en-US"/>
            </a:p>
          </p:txBody>
        </p:sp>
      </p:grpSp>
      <p:grpSp>
        <p:nvGrpSpPr>
          <p:cNvPr id="4" name="Group 4"/>
          <p:cNvGrpSpPr/>
          <p:nvPr/>
        </p:nvGrpSpPr>
        <p:grpSpPr>
          <a:xfrm>
            <a:off x="0" y="5143500"/>
            <a:ext cx="8937000" cy="4697730"/>
            <a:chOff x="0" y="0"/>
            <a:chExt cx="1960886" cy="1030739"/>
          </a:xfrm>
        </p:grpSpPr>
        <p:sp>
          <p:nvSpPr>
            <p:cNvPr id="5" name="Freeform 5"/>
            <p:cNvSpPr/>
            <p:nvPr/>
          </p:nvSpPr>
          <p:spPr>
            <a:xfrm>
              <a:off x="0" y="0"/>
              <a:ext cx="1960886" cy="1030739"/>
            </a:xfrm>
            <a:custGeom>
              <a:avLst/>
              <a:gdLst/>
              <a:ahLst/>
              <a:cxnLst/>
              <a:rect l="l" t="t" r="r" b="b"/>
              <a:pathLst>
                <a:path w="1960886" h="1030739">
                  <a:moveTo>
                    <a:pt x="0" y="0"/>
                  </a:moveTo>
                  <a:lnTo>
                    <a:pt x="1960886" y="0"/>
                  </a:lnTo>
                  <a:lnTo>
                    <a:pt x="1960886" y="1030739"/>
                  </a:lnTo>
                  <a:lnTo>
                    <a:pt x="0" y="1030739"/>
                  </a:lnTo>
                  <a:close/>
                </a:path>
              </a:pathLst>
            </a:custGeom>
            <a:blipFill>
              <a:blip r:embed="rId3"/>
              <a:stretch>
                <a:fillRect l="-1033" r="-1033"/>
              </a:stretch>
            </a:blipFill>
          </p:spPr>
          <p:txBody>
            <a:bodyPr/>
            <a:lstStyle/>
            <a:p>
              <a:endParaRPr lang="en-US"/>
            </a:p>
          </p:txBody>
        </p:sp>
      </p:grpSp>
      <p:sp>
        <p:nvSpPr>
          <p:cNvPr id="6" name="TextBox 6"/>
          <p:cNvSpPr txBox="1"/>
          <p:nvPr/>
        </p:nvSpPr>
        <p:spPr>
          <a:xfrm>
            <a:off x="666750" y="723900"/>
            <a:ext cx="16954500" cy="1004572"/>
          </a:xfrm>
          <a:prstGeom prst="rect">
            <a:avLst/>
          </a:prstGeom>
        </p:spPr>
        <p:txBody>
          <a:bodyPr lIns="0" tIns="0" rIns="0" bIns="0" rtlCol="0" anchor="t">
            <a:spAutoFit/>
          </a:bodyPr>
          <a:lstStyle/>
          <a:p>
            <a:pPr marL="0" lvl="0" indent="0" algn="ctr">
              <a:lnSpc>
                <a:spcPts val="7840"/>
              </a:lnSpc>
              <a:spcBef>
                <a:spcPct val="0"/>
              </a:spcBef>
            </a:pPr>
            <a:r>
              <a:rPr lang="en-US" sz="7000">
                <a:solidFill>
                  <a:srgbClr val="40514E"/>
                </a:solidFill>
                <a:latin typeface="Radley"/>
                <a:ea typeface="Radley"/>
                <a:cs typeface="Radley"/>
                <a:sym typeface="Radley"/>
              </a:rPr>
              <a:t>Danh mục sản phẩm và bộ lọc</a:t>
            </a:r>
          </a:p>
        </p:txBody>
      </p:sp>
      <p:grpSp>
        <p:nvGrpSpPr>
          <p:cNvPr id="7" name="Group 7"/>
          <p:cNvGrpSpPr/>
          <p:nvPr/>
        </p:nvGrpSpPr>
        <p:grpSpPr>
          <a:xfrm>
            <a:off x="991546" y="3849198"/>
            <a:ext cx="3476954" cy="1096125"/>
            <a:chOff x="0" y="0"/>
            <a:chExt cx="4635939" cy="1461500"/>
          </a:xfrm>
        </p:grpSpPr>
        <p:sp>
          <p:nvSpPr>
            <p:cNvPr id="8" name="TextBox 8"/>
            <p:cNvSpPr txBox="1"/>
            <p:nvPr/>
          </p:nvSpPr>
          <p:spPr>
            <a:xfrm>
              <a:off x="0" y="-47625"/>
              <a:ext cx="4635939" cy="601684"/>
            </a:xfrm>
            <a:prstGeom prst="rect">
              <a:avLst/>
            </a:prstGeom>
          </p:spPr>
          <p:txBody>
            <a:bodyPr lIns="0" tIns="0" rIns="0" bIns="0" rtlCol="0" anchor="t">
              <a:spAutoFit/>
            </a:bodyPr>
            <a:lstStyle/>
            <a:p>
              <a:pPr marL="0" lvl="0" indent="0" algn="l">
                <a:lnSpc>
                  <a:spcPts val="3870"/>
                </a:lnSpc>
                <a:spcBef>
                  <a:spcPct val="0"/>
                </a:spcBef>
              </a:pPr>
              <a:r>
                <a:rPr lang="en-US" sz="2764">
                  <a:solidFill>
                    <a:srgbClr val="40514E"/>
                  </a:solidFill>
                  <a:latin typeface="Radley"/>
                  <a:ea typeface="Radley"/>
                  <a:cs typeface="Radley"/>
                  <a:sym typeface="Radley"/>
                </a:rPr>
                <a:t>Sản phẩm</a:t>
              </a:r>
            </a:p>
          </p:txBody>
        </p:sp>
        <p:sp>
          <p:nvSpPr>
            <p:cNvPr id="9" name="TextBox 9"/>
            <p:cNvSpPr txBox="1"/>
            <p:nvPr/>
          </p:nvSpPr>
          <p:spPr>
            <a:xfrm>
              <a:off x="0" y="528262"/>
              <a:ext cx="4635939" cy="933238"/>
            </a:xfrm>
            <a:prstGeom prst="rect">
              <a:avLst/>
            </a:prstGeom>
          </p:spPr>
          <p:txBody>
            <a:bodyPr lIns="0" tIns="0" rIns="0" bIns="0" rtlCol="0" anchor="t">
              <a:spAutoFit/>
            </a:bodyPr>
            <a:lstStyle/>
            <a:p>
              <a:pPr marL="0" lvl="0" indent="0" algn="l">
                <a:lnSpc>
                  <a:spcPts val="2764"/>
                </a:lnSpc>
              </a:pPr>
              <a:r>
                <a:rPr lang="en-US" sz="1974">
                  <a:solidFill>
                    <a:srgbClr val="40514E"/>
                  </a:solidFill>
                  <a:latin typeface="Carlito"/>
                  <a:ea typeface="Carlito"/>
                  <a:cs typeface="Carlito"/>
                  <a:sym typeface="Carlito"/>
                </a:rPr>
                <a:t>Quần áo thời trang phong cách đa dạng</a:t>
              </a:r>
            </a:p>
          </p:txBody>
        </p:sp>
      </p:grpSp>
      <p:grpSp>
        <p:nvGrpSpPr>
          <p:cNvPr id="10" name="Group 10"/>
          <p:cNvGrpSpPr/>
          <p:nvPr/>
        </p:nvGrpSpPr>
        <p:grpSpPr>
          <a:xfrm>
            <a:off x="11810021" y="7492365"/>
            <a:ext cx="3407712" cy="753225"/>
            <a:chOff x="0" y="0"/>
            <a:chExt cx="4543615" cy="1004300"/>
          </a:xfrm>
        </p:grpSpPr>
        <p:sp>
          <p:nvSpPr>
            <p:cNvPr id="11" name="TextBox 11"/>
            <p:cNvSpPr txBox="1"/>
            <p:nvPr/>
          </p:nvSpPr>
          <p:spPr>
            <a:xfrm>
              <a:off x="0" y="-47625"/>
              <a:ext cx="4543615" cy="601684"/>
            </a:xfrm>
            <a:prstGeom prst="rect">
              <a:avLst/>
            </a:prstGeom>
          </p:spPr>
          <p:txBody>
            <a:bodyPr lIns="0" tIns="0" rIns="0" bIns="0" rtlCol="0" anchor="t">
              <a:spAutoFit/>
            </a:bodyPr>
            <a:lstStyle/>
            <a:p>
              <a:pPr marL="0" lvl="0" indent="0" algn="l">
                <a:lnSpc>
                  <a:spcPts val="3870"/>
                </a:lnSpc>
                <a:spcBef>
                  <a:spcPct val="0"/>
                </a:spcBef>
              </a:pPr>
              <a:r>
                <a:rPr lang="en-US" sz="2764">
                  <a:solidFill>
                    <a:srgbClr val="40514E"/>
                  </a:solidFill>
                  <a:latin typeface="Radley"/>
                  <a:ea typeface="Radley"/>
                  <a:cs typeface="Radley"/>
                  <a:sym typeface="Radley"/>
                </a:rPr>
                <a:t>Bộ lọc</a:t>
              </a:r>
            </a:p>
          </p:txBody>
        </p:sp>
        <p:sp>
          <p:nvSpPr>
            <p:cNvPr id="12" name="TextBox 12"/>
            <p:cNvSpPr txBox="1"/>
            <p:nvPr/>
          </p:nvSpPr>
          <p:spPr>
            <a:xfrm>
              <a:off x="0" y="528262"/>
              <a:ext cx="4543615" cy="476038"/>
            </a:xfrm>
            <a:prstGeom prst="rect">
              <a:avLst/>
            </a:prstGeom>
          </p:spPr>
          <p:txBody>
            <a:bodyPr lIns="0" tIns="0" rIns="0" bIns="0" rtlCol="0" anchor="t">
              <a:spAutoFit/>
            </a:bodyPr>
            <a:lstStyle/>
            <a:p>
              <a:pPr marL="0" lvl="0" indent="0" algn="l">
                <a:lnSpc>
                  <a:spcPts val="2764"/>
                </a:lnSpc>
                <a:spcBef>
                  <a:spcPct val="0"/>
                </a:spcBef>
              </a:pPr>
              <a:r>
                <a:rPr lang="en-US" sz="1974" u="none" strike="noStrike">
                  <a:solidFill>
                    <a:srgbClr val="40514E"/>
                  </a:solidFill>
                  <a:latin typeface="Carlito"/>
                  <a:ea typeface="Carlito"/>
                  <a:cs typeface="Carlito"/>
                  <a:sym typeface="Carlito"/>
                </a:rPr>
                <a:t>Tìm kiếm theo danh mục và giá</a:t>
              </a:r>
            </a:p>
          </p:txBody>
        </p:sp>
      </p:gr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514350" y="4284309"/>
            <a:ext cx="8782050" cy="4973991"/>
            <a:chOff x="0" y="0"/>
            <a:chExt cx="1926888" cy="1091354"/>
          </a:xfrm>
        </p:grpSpPr>
        <p:sp>
          <p:nvSpPr>
            <p:cNvPr id="3" name="Freeform 3"/>
            <p:cNvSpPr/>
            <p:nvPr/>
          </p:nvSpPr>
          <p:spPr>
            <a:xfrm>
              <a:off x="0" y="0"/>
              <a:ext cx="1926888" cy="1091354"/>
            </a:xfrm>
            <a:custGeom>
              <a:avLst/>
              <a:gdLst/>
              <a:ahLst/>
              <a:cxnLst/>
              <a:rect l="l" t="t" r="r" b="b"/>
              <a:pathLst>
                <a:path w="1926888" h="1091354">
                  <a:moveTo>
                    <a:pt x="0" y="0"/>
                  </a:moveTo>
                  <a:lnTo>
                    <a:pt x="1926888" y="0"/>
                  </a:lnTo>
                  <a:lnTo>
                    <a:pt x="1926888" y="1091354"/>
                  </a:lnTo>
                  <a:lnTo>
                    <a:pt x="0" y="1091354"/>
                  </a:lnTo>
                  <a:close/>
                </a:path>
              </a:pathLst>
            </a:custGeom>
            <a:blipFill>
              <a:blip r:embed="rId2"/>
              <a:stretch>
                <a:fillRect l="-2809" r="-2809"/>
              </a:stretch>
            </a:blipFill>
          </p:spPr>
          <p:txBody>
            <a:bodyPr/>
            <a:lstStyle/>
            <a:p>
              <a:endParaRPr lang="en-US"/>
            </a:p>
          </p:txBody>
        </p:sp>
      </p:grpSp>
      <p:grpSp>
        <p:nvGrpSpPr>
          <p:cNvPr id="4" name="Group 4"/>
          <p:cNvGrpSpPr/>
          <p:nvPr/>
        </p:nvGrpSpPr>
        <p:grpSpPr>
          <a:xfrm>
            <a:off x="10765598" y="2586409"/>
            <a:ext cx="6493702" cy="7700591"/>
            <a:chOff x="0" y="0"/>
            <a:chExt cx="2253402" cy="2672208"/>
          </a:xfrm>
        </p:grpSpPr>
        <p:sp>
          <p:nvSpPr>
            <p:cNvPr id="5" name="Freeform 5"/>
            <p:cNvSpPr/>
            <p:nvPr/>
          </p:nvSpPr>
          <p:spPr>
            <a:xfrm>
              <a:off x="0" y="0"/>
              <a:ext cx="2253402" cy="2672208"/>
            </a:xfrm>
            <a:custGeom>
              <a:avLst/>
              <a:gdLst/>
              <a:ahLst/>
              <a:cxnLst/>
              <a:rect l="l" t="t" r="r" b="b"/>
              <a:pathLst>
                <a:path w="2253402" h="2672208">
                  <a:moveTo>
                    <a:pt x="0" y="0"/>
                  </a:moveTo>
                  <a:lnTo>
                    <a:pt x="2253402" y="0"/>
                  </a:lnTo>
                  <a:lnTo>
                    <a:pt x="2253402" y="2672208"/>
                  </a:lnTo>
                  <a:lnTo>
                    <a:pt x="0" y="2672208"/>
                  </a:lnTo>
                  <a:close/>
                </a:path>
              </a:pathLst>
            </a:custGeom>
            <a:blipFill>
              <a:blip r:embed="rId3"/>
              <a:stretch>
                <a:fillRect l="-8369" r="-8369"/>
              </a:stretch>
            </a:blipFill>
          </p:spPr>
          <p:txBody>
            <a:bodyPr/>
            <a:lstStyle/>
            <a:p>
              <a:endParaRPr lang="en-US"/>
            </a:p>
          </p:txBody>
        </p:sp>
      </p:grpSp>
      <p:sp>
        <p:nvSpPr>
          <p:cNvPr id="6" name="TextBox 6"/>
          <p:cNvSpPr txBox="1"/>
          <p:nvPr/>
        </p:nvSpPr>
        <p:spPr>
          <a:xfrm>
            <a:off x="666750" y="723900"/>
            <a:ext cx="16954500" cy="1004572"/>
          </a:xfrm>
          <a:prstGeom prst="rect">
            <a:avLst/>
          </a:prstGeom>
        </p:spPr>
        <p:txBody>
          <a:bodyPr lIns="0" tIns="0" rIns="0" bIns="0" rtlCol="0" anchor="t">
            <a:spAutoFit/>
          </a:bodyPr>
          <a:lstStyle/>
          <a:p>
            <a:pPr marL="0" lvl="0" indent="0" algn="ctr">
              <a:lnSpc>
                <a:spcPts val="7840"/>
              </a:lnSpc>
              <a:spcBef>
                <a:spcPct val="0"/>
              </a:spcBef>
            </a:pPr>
            <a:r>
              <a:rPr lang="en-US" sz="7000">
                <a:solidFill>
                  <a:srgbClr val="40514E"/>
                </a:solidFill>
                <a:latin typeface="Radley"/>
                <a:ea typeface="Radley"/>
                <a:cs typeface="Radley"/>
                <a:sym typeface="Radley"/>
              </a:rPr>
              <a:t>Quy trình thanh toán trực tuyến</a:t>
            </a:r>
          </a:p>
        </p:txBody>
      </p:sp>
      <p:grpSp>
        <p:nvGrpSpPr>
          <p:cNvPr id="7" name="Group 7"/>
          <p:cNvGrpSpPr/>
          <p:nvPr/>
        </p:nvGrpSpPr>
        <p:grpSpPr>
          <a:xfrm>
            <a:off x="666750" y="3352800"/>
            <a:ext cx="3476954" cy="753225"/>
            <a:chOff x="0" y="0"/>
            <a:chExt cx="4635939" cy="1004300"/>
          </a:xfrm>
        </p:grpSpPr>
        <p:sp>
          <p:nvSpPr>
            <p:cNvPr id="8" name="TextBox 8"/>
            <p:cNvSpPr txBox="1"/>
            <p:nvPr/>
          </p:nvSpPr>
          <p:spPr>
            <a:xfrm>
              <a:off x="0" y="-47625"/>
              <a:ext cx="4635939" cy="601684"/>
            </a:xfrm>
            <a:prstGeom prst="rect">
              <a:avLst/>
            </a:prstGeom>
          </p:spPr>
          <p:txBody>
            <a:bodyPr lIns="0" tIns="0" rIns="0" bIns="0" rtlCol="0" anchor="t">
              <a:spAutoFit/>
            </a:bodyPr>
            <a:lstStyle/>
            <a:p>
              <a:pPr marL="0" lvl="0" indent="0" algn="l">
                <a:lnSpc>
                  <a:spcPts val="3870"/>
                </a:lnSpc>
                <a:spcBef>
                  <a:spcPct val="0"/>
                </a:spcBef>
              </a:pPr>
              <a:r>
                <a:rPr lang="en-US" sz="2764">
                  <a:solidFill>
                    <a:srgbClr val="40514E"/>
                  </a:solidFill>
                  <a:latin typeface="Radley"/>
                  <a:ea typeface="Radley"/>
                  <a:cs typeface="Radley"/>
                  <a:sym typeface="Radley"/>
                </a:rPr>
                <a:t>Giỏ hàng</a:t>
              </a:r>
            </a:p>
          </p:txBody>
        </p:sp>
        <p:sp>
          <p:nvSpPr>
            <p:cNvPr id="9" name="TextBox 9"/>
            <p:cNvSpPr txBox="1"/>
            <p:nvPr/>
          </p:nvSpPr>
          <p:spPr>
            <a:xfrm>
              <a:off x="0" y="528262"/>
              <a:ext cx="4635939" cy="476038"/>
            </a:xfrm>
            <a:prstGeom prst="rect">
              <a:avLst/>
            </a:prstGeom>
          </p:spPr>
          <p:txBody>
            <a:bodyPr lIns="0" tIns="0" rIns="0" bIns="0" rtlCol="0" anchor="t">
              <a:spAutoFit/>
            </a:bodyPr>
            <a:lstStyle/>
            <a:p>
              <a:pPr marL="0" lvl="0" indent="0" algn="l">
                <a:lnSpc>
                  <a:spcPts val="2764"/>
                </a:lnSpc>
              </a:pPr>
              <a:r>
                <a:rPr lang="en-US" sz="1974">
                  <a:solidFill>
                    <a:srgbClr val="40514E"/>
                  </a:solidFill>
                  <a:latin typeface="Carlito"/>
                  <a:ea typeface="Carlito"/>
                  <a:cs typeface="Carlito"/>
                  <a:sym typeface="Carlito"/>
                </a:rPr>
                <a:t>Lưu trữ và quản lý sản phẩm</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7371833" y="556558"/>
            <a:ext cx="10734675" cy="9173884"/>
            <a:chOff x="0" y="0"/>
            <a:chExt cx="3111331" cy="2658952"/>
          </a:xfrm>
        </p:grpSpPr>
        <p:sp>
          <p:nvSpPr>
            <p:cNvPr id="3" name="Freeform 3"/>
            <p:cNvSpPr/>
            <p:nvPr/>
          </p:nvSpPr>
          <p:spPr>
            <a:xfrm>
              <a:off x="0" y="0"/>
              <a:ext cx="3111331" cy="2658952"/>
            </a:xfrm>
            <a:custGeom>
              <a:avLst/>
              <a:gdLst/>
              <a:ahLst/>
              <a:cxnLst/>
              <a:rect l="l" t="t" r="r" b="b"/>
              <a:pathLst>
                <a:path w="3111331" h="2658952">
                  <a:moveTo>
                    <a:pt x="0" y="0"/>
                  </a:moveTo>
                  <a:lnTo>
                    <a:pt x="3111331" y="0"/>
                  </a:lnTo>
                  <a:lnTo>
                    <a:pt x="3111331" y="2658952"/>
                  </a:lnTo>
                  <a:lnTo>
                    <a:pt x="0" y="2658952"/>
                  </a:lnTo>
                  <a:close/>
                </a:path>
              </a:pathLst>
            </a:custGeom>
            <a:blipFill>
              <a:blip r:embed="rId2"/>
              <a:stretch>
                <a:fillRect l="-982" r="-982"/>
              </a:stretch>
            </a:blipFill>
          </p:spPr>
          <p:txBody>
            <a:bodyPr/>
            <a:lstStyle/>
            <a:p>
              <a:endParaRPr lang="en-US"/>
            </a:p>
          </p:txBody>
        </p:sp>
      </p:grpSp>
      <p:grpSp>
        <p:nvGrpSpPr>
          <p:cNvPr id="4" name="Group 4"/>
          <p:cNvGrpSpPr/>
          <p:nvPr/>
        </p:nvGrpSpPr>
        <p:grpSpPr>
          <a:xfrm>
            <a:off x="666750" y="9184102"/>
            <a:ext cx="2171730" cy="2205796"/>
            <a:chOff x="0" y="0"/>
            <a:chExt cx="812800" cy="825500"/>
          </a:xfrm>
        </p:grpSpPr>
        <p:sp>
          <p:nvSpPr>
            <p:cNvPr id="5" name="Freeform 5"/>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40514E"/>
            </a:solidFill>
          </p:spPr>
          <p:txBody>
            <a:bodyPr/>
            <a:lstStyle/>
            <a:p>
              <a:endParaRPr lang="en-US"/>
            </a:p>
          </p:txBody>
        </p:sp>
        <p:sp>
          <p:nvSpPr>
            <p:cNvPr id="6" name="TextBox 6"/>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7" name="TextBox 7"/>
          <p:cNvSpPr txBox="1"/>
          <p:nvPr/>
        </p:nvSpPr>
        <p:spPr>
          <a:xfrm>
            <a:off x="666750" y="723900"/>
            <a:ext cx="4317138" cy="3190621"/>
          </a:xfrm>
          <a:prstGeom prst="rect">
            <a:avLst/>
          </a:prstGeom>
        </p:spPr>
        <p:txBody>
          <a:bodyPr lIns="0" tIns="0" rIns="0" bIns="0" rtlCol="0" anchor="t">
            <a:spAutoFit/>
          </a:bodyPr>
          <a:lstStyle/>
          <a:p>
            <a:pPr marL="0" lvl="0" indent="0" algn="l">
              <a:lnSpc>
                <a:spcPts val="8371"/>
              </a:lnSpc>
              <a:spcBef>
                <a:spcPct val="0"/>
              </a:spcBef>
            </a:pPr>
            <a:r>
              <a:rPr lang="en-US" sz="7474">
                <a:solidFill>
                  <a:srgbClr val="40514E"/>
                </a:solidFill>
                <a:latin typeface="Cabin"/>
                <a:ea typeface="Cabin"/>
                <a:cs typeface="Cabin"/>
                <a:sym typeface="Cabin"/>
              </a:rPr>
              <a:t>Sơ đồ use-case tổng quan</a:t>
            </a:r>
          </a:p>
        </p:txBody>
      </p:sp>
      <p:sp>
        <p:nvSpPr>
          <p:cNvPr id="8" name="TextBox 8"/>
          <p:cNvSpPr txBox="1"/>
          <p:nvPr/>
        </p:nvSpPr>
        <p:spPr>
          <a:xfrm>
            <a:off x="0" y="5811603"/>
            <a:ext cx="8285454" cy="3918839"/>
          </a:xfrm>
          <a:prstGeom prst="rect">
            <a:avLst/>
          </a:prstGeom>
        </p:spPr>
        <p:txBody>
          <a:bodyPr lIns="0" tIns="0" rIns="0" bIns="0" rtlCol="0" anchor="t">
            <a:spAutoFit/>
          </a:bodyPr>
          <a:lstStyle/>
          <a:p>
            <a:pPr algn="ctr">
              <a:lnSpc>
                <a:spcPts val="3450"/>
              </a:lnSpc>
            </a:pPr>
            <a:endParaRPr/>
          </a:p>
          <a:p>
            <a:pPr algn="l">
              <a:lnSpc>
                <a:spcPts val="3450"/>
              </a:lnSpc>
            </a:pPr>
            <a:r>
              <a:rPr lang="en-US" sz="2464">
                <a:solidFill>
                  <a:srgbClr val="40514E"/>
                </a:solidFill>
                <a:latin typeface="Noto Serif Display"/>
                <a:ea typeface="Noto Serif Display"/>
                <a:cs typeface="Noto Serif Display"/>
                <a:sym typeface="Noto Serif Display"/>
              </a:rPr>
              <a:t>   Các Nhân tố (Actors):</a:t>
            </a:r>
          </a:p>
          <a:p>
            <a:pPr marL="532192" lvl="1" indent="-266096" algn="l">
              <a:lnSpc>
                <a:spcPts val="3450"/>
              </a:lnSpc>
              <a:buFont typeface="Arial"/>
              <a:buChar char="•"/>
            </a:pPr>
            <a:r>
              <a:rPr lang="en-US" sz="2464">
                <a:solidFill>
                  <a:srgbClr val="40514E"/>
                </a:solidFill>
                <a:latin typeface="Noto Serif Display"/>
                <a:ea typeface="Noto Serif Display"/>
                <a:cs typeface="Noto Serif Display"/>
                <a:sym typeface="Noto Serif Display"/>
              </a:rPr>
              <a:t>Khách hàng: Người sử dụng chính của hệ thống, có khả năng duyệt và mua sản phẩm.</a:t>
            </a:r>
          </a:p>
          <a:p>
            <a:pPr algn="l">
              <a:lnSpc>
                <a:spcPts val="3450"/>
              </a:lnSpc>
            </a:pPr>
            <a:endParaRPr lang="en-US" sz="2464">
              <a:solidFill>
                <a:srgbClr val="40514E"/>
              </a:solidFill>
              <a:latin typeface="Noto Serif Display"/>
              <a:ea typeface="Noto Serif Display"/>
              <a:cs typeface="Noto Serif Display"/>
              <a:sym typeface="Noto Serif Display"/>
            </a:endParaRPr>
          </a:p>
          <a:p>
            <a:pPr marL="532192" lvl="1" indent="-266096" algn="l">
              <a:lnSpc>
                <a:spcPts val="3450"/>
              </a:lnSpc>
              <a:buFont typeface="Arial"/>
              <a:buChar char="•"/>
            </a:pPr>
            <a:r>
              <a:rPr lang="en-US" sz="2464">
                <a:solidFill>
                  <a:srgbClr val="40514E"/>
                </a:solidFill>
                <a:latin typeface="Noto Serif Display"/>
                <a:ea typeface="Noto Serif Display"/>
                <a:cs typeface="Noto Serif Display"/>
                <a:sym typeface="Noto Serif Display"/>
              </a:rPr>
              <a:t>Quản trị viên (Admin): Người quản lý toàn bộ hệ thống, có quyền cao nhất trong việc cài đặt và bảo trì.</a:t>
            </a:r>
          </a:p>
          <a:p>
            <a:pPr algn="ctr">
              <a:lnSpc>
                <a:spcPts val="3450"/>
              </a:lnSpc>
            </a:pPr>
            <a:endParaRPr lang="en-US" sz="2464">
              <a:solidFill>
                <a:srgbClr val="40514E"/>
              </a:solidFill>
              <a:latin typeface="Noto Serif Display"/>
              <a:ea typeface="Noto Serif Display"/>
              <a:cs typeface="Noto Serif Display"/>
              <a:sym typeface="Noto Serif Display"/>
            </a:endParaRP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4292055" y="0"/>
            <a:ext cx="13814659" cy="10287000"/>
            <a:chOff x="0" y="0"/>
            <a:chExt cx="2140252" cy="1593725"/>
          </a:xfrm>
        </p:grpSpPr>
        <p:sp>
          <p:nvSpPr>
            <p:cNvPr id="3" name="Freeform 3"/>
            <p:cNvSpPr/>
            <p:nvPr/>
          </p:nvSpPr>
          <p:spPr>
            <a:xfrm>
              <a:off x="0" y="0"/>
              <a:ext cx="2140252" cy="1593725"/>
            </a:xfrm>
            <a:custGeom>
              <a:avLst/>
              <a:gdLst/>
              <a:ahLst/>
              <a:cxnLst/>
              <a:rect l="l" t="t" r="r" b="b"/>
              <a:pathLst>
                <a:path w="2140252" h="1593725">
                  <a:moveTo>
                    <a:pt x="0" y="0"/>
                  </a:moveTo>
                  <a:lnTo>
                    <a:pt x="2140252" y="0"/>
                  </a:lnTo>
                  <a:lnTo>
                    <a:pt x="2140252" y="1593725"/>
                  </a:lnTo>
                  <a:lnTo>
                    <a:pt x="0" y="1593725"/>
                  </a:lnTo>
                  <a:close/>
                </a:path>
              </a:pathLst>
            </a:custGeom>
            <a:blipFill>
              <a:blip r:embed="rId2"/>
              <a:stretch>
                <a:fillRect t="-863" b="-863"/>
              </a:stretch>
            </a:blipFill>
          </p:spPr>
          <p:txBody>
            <a:bodyPr/>
            <a:lstStyle/>
            <a:p>
              <a:endParaRPr lang="en-US"/>
            </a:p>
          </p:txBody>
        </p:sp>
      </p:grpSp>
      <p:sp>
        <p:nvSpPr>
          <p:cNvPr id="4" name="TextBox 4"/>
          <p:cNvSpPr txBox="1"/>
          <p:nvPr/>
        </p:nvSpPr>
        <p:spPr>
          <a:xfrm>
            <a:off x="686495" y="714380"/>
            <a:ext cx="7211120" cy="1014097"/>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40514E"/>
                </a:solidFill>
                <a:latin typeface="Cabin Italics"/>
                <a:ea typeface="Cabin Italics"/>
                <a:cs typeface="Cabin Italics"/>
                <a:sym typeface="Cabin Italics"/>
              </a:rPr>
              <a:t>Sơ đồ lớp</a:t>
            </a:r>
          </a:p>
        </p:txBody>
      </p:sp>
      <p:grpSp>
        <p:nvGrpSpPr>
          <p:cNvPr id="5" name="Group 5"/>
          <p:cNvGrpSpPr/>
          <p:nvPr/>
        </p:nvGrpSpPr>
        <p:grpSpPr>
          <a:xfrm>
            <a:off x="666750" y="9184102"/>
            <a:ext cx="2171730" cy="2205796"/>
            <a:chOff x="0" y="0"/>
            <a:chExt cx="812800" cy="825500"/>
          </a:xfrm>
        </p:grpSpPr>
        <p:sp>
          <p:nvSpPr>
            <p:cNvPr id="6" name="Freeform 6"/>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40514E"/>
            </a:solidFill>
          </p:spPr>
          <p:txBody>
            <a:bodyPr/>
            <a:lstStyle/>
            <a:p>
              <a:endParaRPr lang="en-US"/>
            </a:p>
          </p:txBody>
        </p:sp>
        <p:sp>
          <p:nvSpPr>
            <p:cNvPr id="7" name="TextBox 7"/>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8321012" y="3153204"/>
            <a:ext cx="9170500" cy="929908"/>
          </a:xfrm>
          <a:prstGeom prst="rect">
            <a:avLst/>
          </a:prstGeom>
        </p:spPr>
        <p:txBody>
          <a:bodyPr lIns="0" tIns="0" rIns="0" bIns="0" rtlCol="0" anchor="t">
            <a:spAutoFit/>
          </a:bodyPr>
          <a:lstStyle/>
          <a:p>
            <a:pPr algn="ctr">
              <a:lnSpc>
                <a:spcPts val="7492"/>
              </a:lnSpc>
              <a:spcBef>
                <a:spcPct val="0"/>
              </a:spcBef>
            </a:pPr>
            <a:endParaRPr/>
          </a:p>
        </p:txBody>
      </p:sp>
      <p:grpSp>
        <p:nvGrpSpPr>
          <p:cNvPr id="3" name="Group 3"/>
          <p:cNvGrpSpPr/>
          <p:nvPr/>
        </p:nvGrpSpPr>
        <p:grpSpPr>
          <a:xfrm>
            <a:off x="4365862" y="1391555"/>
            <a:ext cx="9193291" cy="5870459"/>
            <a:chOff x="0" y="0"/>
            <a:chExt cx="12257722" cy="7827279"/>
          </a:xfrm>
        </p:grpSpPr>
        <p:sp>
          <p:nvSpPr>
            <p:cNvPr id="4" name="TextBox 4"/>
            <p:cNvSpPr txBox="1"/>
            <p:nvPr/>
          </p:nvSpPr>
          <p:spPr>
            <a:xfrm>
              <a:off x="0" y="619125"/>
              <a:ext cx="12257722" cy="7208154"/>
            </a:xfrm>
            <a:prstGeom prst="rect">
              <a:avLst/>
            </a:prstGeom>
          </p:spPr>
          <p:txBody>
            <a:bodyPr lIns="0" tIns="0" rIns="0" bIns="0" rtlCol="0" anchor="t">
              <a:spAutoFit/>
            </a:bodyPr>
            <a:lstStyle/>
            <a:p>
              <a:pPr algn="ctr">
                <a:lnSpc>
                  <a:spcPts val="13248"/>
                </a:lnSpc>
              </a:pPr>
              <a:r>
                <a:rPr lang="en-US" sz="16560" dirty="0">
                  <a:solidFill>
                    <a:srgbClr val="1533F4"/>
                  </a:solidFill>
                  <a:latin typeface="Futura Display"/>
                  <a:ea typeface="Futura Display"/>
                  <a:cs typeface="Futura Display"/>
                  <a:sym typeface="Futura Display"/>
                </a:rPr>
                <a:t>THANK YOU FOR YOUR ATTENTION!</a:t>
              </a:r>
            </a:p>
          </p:txBody>
        </p:sp>
        <p:sp>
          <p:nvSpPr>
            <p:cNvPr id="5" name="TextBox 5"/>
            <p:cNvSpPr txBox="1"/>
            <p:nvPr/>
          </p:nvSpPr>
          <p:spPr>
            <a:xfrm rot="-135038">
              <a:off x="1058009" y="3037081"/>
              <a:ext cx="10167141" cy="2400317"/>
            </a:xfrm>
            <a:prstGeom prst="rect">
              <a:avLst/>
            </a:prstGeom>
          </p:spPr>
          <p:txBody>
            <a:bodyPr lIns="0" tIns="0" rIns="0" bIns="0" rtlCol="0" anchor="t">
              <a:spAutoFit/>
            </a:bodyPr>
            <a:lstStyle/>
            <a:p>
              <a:pPr algn="ctr">
                <a:lnSpc>
                  <a:spcPts val="11250"/>
                </a:lnSpc>
              </a:pPr>
              <a:r>
                <a:rPr lang="en-US" sz="15000">
                  <a:solidFill>
                    <a:srgbClr val="F6CF00"/>
                  </a:solidFill>
                  <a:latin typeface="Mr Dafoe"/>
                  <a:ea typeface="Mr Dafoe"/>
                  <a:cs typeface="Mr Dafoe"/>
                  <a:sym typeface="Mr Dafoe"/>
                </a:rPr>
                <a:t>With love</a:t>
              </a:r>
            </a:p>
          </p:txBody>
        </p:sp>
      </p:gr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367</Words>
  <Application>Microsoft Office PowerPoint</Application>
  <PresentationFormat>Custom</PresentationFormat>
  <Paragraphs>47</Paragraphs>
  <Slides>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vt:i4>
      </vt:variant>
    </vt:vector>
  </HeadingPairs>
  <TitlesOfParts>
    <vt:vector size="20" baseType="lpstr">
      <vt:lpstr>Cabin Italics</vt:lpstr>
      <vt:lpstr>Mr Dafoe</vt:lpstr>
      <vt:lpstr>Cabin</vt:lpstr>
      <vt:lpstr>Noto Serif Display</vt:lpstr>
      <vt:lpstr>Cabin Bold Italics</vt:lpstr>
      <vt:lpstr>Arial</vt:lpstr>
      <vt:lpstr>Faustina</vt:lpstr>
      <vt:lpstr>Radley Italics</vt:lpstr>
      <vt:lpstr>Futura Display</vt:lpstr>
      <vt:lpstr>Calibri</vt:lpstr>
      <vt:lpstr>Carlito</vt:lpstr>
      <vt:lpstr>Radley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 &amp; TKPM</dc:title>
  <dc:description>Bài thuyết trình - Dự án Thời Trang</dc:description>
  <cp:lastModifiedBy>Phan Thi Gia Han</cp:lastModifiedBy>
  <cp:revision>2</cp:revision>
  <dcterms:created xsi:type="dcterms:W3CDTF">2006-08-16T00:00:00Z</dcterms:created>
  <dcterms:modified xsi:type="dcterms:W3CDTF">2025-10-24T17:08:56Z</dcterms:modified>
  <dc:identifier>DAG2t7tPhpc</dc:identifier>
</cp:coreProperties>
</file>